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70" r:id="rId5"/>
    <p:sldId id="269" r:id="rId6"/>
    <p:sldId id="268" r:id="rId7"/>
    <p:sldId id="259" r:id="rId8"/>
    <p:sldId id="260" r:id="rId9"/>
    <p:sldId id="261" r:id="rId10"/>
    <p:sldId id="262" r:id="rId11"/>
    <p:sldId id="263" r:id="rId12"/>
    <p:sldId id="264" r:id="rId13"/>
    <p:sldId id="274" r:id="rId14"/>
    <p:sldId id="265" r:id="rId15"/>
    <p:sldId id="266" r:id="rId16"/>
    <p:sldId id="272" r:id="rId17"/>
    <p:sldId id="273" r:id="rId18"/>
    <p:sldId id="275" r:id="rId19"/>
    <p:sldId id="271" r:id="rId20"/>
    <p:sldId id="26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136"/>
    <a:srgbClr val="BAB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15FE8-A860-43FA-9B6A-337F44C5B490}" type="datetimeFigureOut">
              <a:rPr lang="en-GB" smtClean="0"/>
              <a:t>08/05/2025</a:t>
            </a:fld>
            <a:endParaRPr lang="en-GB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549B-95BF-46E4-AC56-F90EAFFD3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9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5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32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0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68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26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7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1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5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73DA-997D-564E-574D-D975B5597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79" y="1354668"/>
            <a:ext cx="7617524" cy="775884"/>
          </a:xfrm>
        </p:spPr>
        <p:txBody>
          <a:bodyPr/>
          <a:lstStyle/>
          <a:p>
            <a:pPr algn="ctr"/>
            <a:r>
              <a:rPr lang="en-US" sz="4400"/>
              <a:t>Vertical Take-off Landing   (VTOL)  Aircraft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0EFD9-0A1C-D899-2AB5-038B179CC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994" y="5342105"/>
            <a:ext cx="7766936" cy="1096899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   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Metin Öz                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Harun Üner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	Ömer Karataş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2019405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000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        2019405207</a:t>
            </a:r>
            <a:r>
              <a:rPr lang="tr-TR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     2019405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033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04235F-9E6D-18EA-3E83-C1E4F72D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3" y="2130551"/>
            <a:ext cx="6567098" cy="32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/>
              <a:t>Ender 3-S1 and Prusha Slicer is chosen as printing instruments</a:t>
            </a:r>
            <a:endParaRPr lang="en-GB"/>
          </a:p>
        </p:txBody>
      </p:sp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8" b="10424"/>
          <a:stretch/>
        </p:blipFill>
        <p:spPr>
          <a:xfrm>
            <a:off x="677334" y="434446"/>
            <a:ext cx="7822232" cy="4366154"/>
          </a:xfrm>
        </p:spPr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937668"/>
          </a:xfrm>
        </p:spPr>
        <p:txBody>
          <a:bodyPr>
            <a:normAutofit fontScale="92500"/>
          </a:bodyPr>
          <a:lstStyle/>
          <a:p>
            <a:r>
              <a:rPr lang="en-GB" sz="1400"/>
              <a:t>Ender 3-S1 is an open-frame 3D printer</a:t>
            </a:r>
            <a:r>
              <a:rPr lang="tr-TR" sz="1400"/>
              <a:t> with working volume of 220x220x270</a:t>
            </a:r>
            <a:r>
              <a:rPr lang="en-GB" sz="1400"/>
              <a:t>, it is considered sufficient for production with pla material</a:t>
            </a:r>
            <a:r>
              <a:rPr lang="tr-TR" sz="1400"/>
              <a:t>.</a:t>
            </a:r>
          </a:p>
          <a:p>
            <a:r>
              <a:rPr lang="en-GB" sz="1400"/>
              <a:t>Prusha Slicer was preferred because of more satisfactory results in the fields of seam hiding and surface quality.</a:t>
            </a:r>
            <a:r>
              <a:rPr lang="tr-TR" sz="1400"/>
              <a:t> </a:t>
            </a:r>
          </a:p>
          <a:p>
            <a:endParaRPr lang="tr-TR" sz="1400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139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tr-TR" dirty="0"/>
              <a:t>Printing Times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parts</a:t>
            </a:r>
            <a:endParaRPr lang="en-GB" dirty="0"/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6653717"/>
              </p:ext>
            </p:extLst>
          </p:nvPr>
        </p:nvGraphicFramePr>
        <p:xfrm>
          <a:off x="677334" y="1341120"/>
          <a:ext cx="3438524" cy="296672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/>
                        <a:t>Wing_L_P1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</a:t>
                      </a:r>
                      <a:r>
                        <a:rPr lang="tr-TR" baseline="0"/>
                        <a:t> </a:t>
                      </a:r>
                      <a:r>
                        <a:rPr lang="tr-TR"/>
                        <a:t>50min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9h 26min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Wing_L_P4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7h</a:t>
                      </a:r>
                      <a:r>
                        <a:rPr lang="tr-TR" baseline="0"/>
                        <a:t> 47min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Winglet_L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2h 15min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</a:t>
                      </a:r>
                      <a:r>
                        <a:rPr lang="tr-TR" baseline="0"/>
                        <a:t> 16min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1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Aileron_L_P2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3h 20min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7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Total</a:t>
                      </a:r>
                      <a:r>
                        <a:rPr lang="tr-TR" baseline="0"/>
                        <a:t> (x2)</a:t>
                      </a:r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102h 12min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/>
          <a:stretch/>
        </p:blipFill>
        <p:spPr>
          <a:xfrm>
            <a:off x="4194474" y="1341120"/>
            <a:ext cx="4427012" cy="4692446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794327" y="4849091"/>
            <a:ext cx="320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It takes 7 days to print all wing parts. Ailerons and part 4 is printed several times due to printing problems.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80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r="18508"/>
          <a:stretch/>
        </p:blipFill>
        <p:spPr>
          <a:xfrm rot="16200000">
            <a:off x="1915408" y="-1314515"/>
            <a:ext cx="2615708" cy="544939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0619" y="1614424"/>
            <a:ext cx="3065284" cy="544939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98564" y="5960206"/>
            <a:ext cx="52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Not </a:t>
            </a:r>
            <a:r>
              <a:rPr lang="en-GB"/>
              <a:t>glued only snap joint holds </a:t>
            </a:r>
            <a:r>
              <a:rPr lang="tr-TR"/>
              <a:t>them </a:t>
            </a:r>
            <a:r>
              <a:rPr lang="en-GB"/>
              <a:t>together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/>
          <a:stretch/>
        </p:blipFill>
        <p:spPr>
          <a:xfrm>
            <a:off x="6052458" y="102326"/>
            <a:ext cx="3085556" cy="51206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052458" y="5340540"/>
            <a:ext cx="3085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2000"/>
              <a:t>One side of the printed </a:t>
            </a:r>
            <a:r>
              <a:rPr lang="en-GB" sz="2000"/>
              <a:t>wing weighs only </a:t>
            </a:r>
            <a:r>
              <a:rPr lang="tr-TR" sz="2000"/>
              <a:t>347</a:t>
            </a:r>
            <a:r>
              <a:rPr lang="en-GB" sz="200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66109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4529-9065-878E-027A-5CFB67E8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6" y="54559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                   Manufacturing of Fuselage</a:t>
            </a:r>
            <a:endParaRPr lang="tr-TR" dirty="0"/>
          </a:p>
        </p:txBody>
      </p:sp>
      <p:pic>
        <p:nvPicPr>
          <p:cNvPr id="10" name="Picture 9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2D5162EB-2F9F-7C32-E990-09C94E0FFC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28200" y="3489069"/>
            <a:ext cx="2433788" cy="3245051"/>
          </a:xfrm>
          <a:prstGeom prst="rect">
            <a:avLst/>
          </a:prstGeom>
        </p:spPr>
      </p:pic>
      <p:pic>
        <p:nvPicPr>
          <p:cNvPr id="12" name="Picture 11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1FB4D048-94D4-62D2-A49B-6239E66EC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8"/>
          <a:stretch/>
        </p:blipFill>
        <p:spPr>
          <a:xfrm>
            <a:off x="7083283" y="1341120"/>
            <a:ext cx="2433789" cy="2390371"/>
          </a:xfrm>
          <a:prstGeom prst="rect">
            <a:avLst/>
          </a:prstGeom>
        </p:spPr>
      </p:pic>
      <p:pic>
        <p:nvPicPr>
          <p:cNvPr id="14" name="Picture 13" descr="A white plastic object on a wood surface&#10;&#10;AI-generated content may be incorrect.">
            <a:extLst>
              <a:ext uri="{FF2B5EF4-FFF2-40B4-BE49-F238E27FC236}">
                <a16:creationId xmlns:a16="http://schemas.microsoft.com/office/drawing/2014/main" id="{87860AA2-1513-9DEE-ACD5-B3A9495247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53"/>
          <a:stretch/>
        </p:blipFill>
        <p:spPr>
          <a:xfrm>
            <a:off x="4363020" y="1341120"/>
            <a:ext cx="2433789" cy="2399607"/>
          </a:xfrm>
          <a:prstGeom prst="rect">
            <a:avLst/>
          </a:prstGeom>
        </p:spPr>
      </p:pic>
      <p:graphicFrame>
        <p:nvGraphicFramePr>
          <p:cNvPr id="7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4589067"/>
              </p:ext>
            </p:extLst>
          </p:nvPr>
        </p:nvGraphicFramePr>
        <p:xfrm>
          <a:off x="677334" y="1341120"/>
          <a:ext cx="3438524" cy="222504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smtClean="0"/>
                        <a:t>Fuselage_P1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mtClean="0"/>
                        <a:t>16h</a:t>
                      </a:r>
                      <a:r>
                        <a:rPr lang="tr-TR" baseline="0" smtClean="0"/>
                        <a:t> </a:t>
                      </a:r>
                      <a:r>
                        <a:rPr lang="tr-TR" smtClean="0"/>
                        <a:t>5min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mtClean="0"/>
                        <a:t>Fuselage_P2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mtClean="0"/>
                        <a:t>15h 40min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mtClean="0"/>
                        <a:t>Fuselage_P3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6</a:t>
                      </a:r>
                      <a:r>
                        <a:rPr lang="tr-TR" smtClean="0"/>
                        <a:t>h 10min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mtClean="0"/>
                        <a:t>Front_Cap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4</a:t>
                      </a:r>
                      <a:r>
                        <a:rPr lang="tr-TR" smtClean="0"/>
                        <a:t>h</a:t>
                      </a:r>
                      <a:r>
                        <a:rPr lang="tr-TR" baseline="0" smtClean="0"/>
                        <a:t> 20min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mtClean="0"/>
                        <a:t>Rear</a:t>
                      </a:r>
                      <a:r>
                        <a:rPr lang="tr-TR" baseline="0" smtClean="0"/>
                        <a:t>_Cap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/>
                        <a:t>3</a:t>
                      </a:r>
                      <a:r>
                        <a:rPr lang="tr-TR" smtClean="0"/>
                        <a:t>h 8min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/>
                        <a:t>Total</a:t>
                      </a:r>
                      <a:r>
                        <a:rPr lang="tr-TR" baseline="0"/>
                        <a:t> (x2)</a:t>
                      </a:r>
                      <a:endParaRPr lang="tr-T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mtClean="0"/>
                        <a:t>45h 23min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sp>
        <p:nvSpPr>
          <p:cNvPr id="9" name="Metin kutusu 8"/>
          <p:cNvSpPr txBox="1"/>
          <p:nvPr/>
        </p:nvSpPr>
        <p:spPr>
          <a:xfrm>
            <a:off x="794327" y="4849091"/>
            <a:ext cx="320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It takes </a:t>
            </a:r>
            <a:r>
              <a:rPr lang="tr-TR" smtClean="0"/>
              <a:t>3 </a:t>
            </a:r>
            <a:r>
              <a:rPr lang="tr-TR"/>
              <a:t>days to print all </a:t>
            </a:r>
            <a:r>
              <a:rPr lang="tr-TR" smtClean="0"/>
              <a:t>Fuselage parts. There was no problem encountered.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967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12D6DC0B-0196-4696-81CA-D079E3CD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1120"/>
            <a:ext cx="2911077" cy="3881437"/>
          </a:xfr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2CB1CA3-BD82-4E6D-9ECB-D7F5C1DDFF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25" y="1341120"/>
            <a:ext cx="2911077" cy="3881436"/>
          </a:xfrm>
          <a:prstGeom prst="rect">
            <a:avLst/>
          </a:prstGeom>
        </p:spPr>
      </p:pic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677334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Gluing wing parts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62924" y="5222556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Gluing wing arm</a:t>
            </a:r>
          </a:p>
        </p:txBody>
      </p:sp>
      <p:sp>
        <p:nvSpPr>
          <p:cNvPr id="21" name="Unvan 1">
            <a:extLst>
              <a:ext uri="{FF2B5EF4-FFF2-40B4-BE49-F238E27FC236}">
                <a16:creationId xmlns:a16="http://schemas.microsoft.com/office/drawing/2014/main" id="{F90231F3-9CA5-4BB5-BFCA-D1A94E63CB67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Parts are aligned using pins</a:t>
            </a:r>
            <a:r>
              <a:rPr lang="tr-TR" dirty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Attached together using glue</a:t>
            </a:r>
            <a:r>
              <a:rPr lang="tr-TR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4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Assembly of Wing</a:t>
            </a:r>
          </a:p>
        </p:txBody>
      </p:sp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540699" y="5377027"/>
            <a:ext cx="3863135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Two part glue activator 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32629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dirty="0">
                <a:solidFill>
                  <a:schemeClr val="tx1"/>
                </a:solidFill>
              </a:rPr>
              <a:t>Assembled wing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F684632-3973-4882-A57C-6F83DCEACB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9" y="1341118"/>
            <a:ext cx="2963869" cy="395182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7B3EC7F-06CE-48E2-9307-23376C4D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3" t="19103"/>
          <a:stretch/>
        </p:blipFill>
        <p:spPr>
          <a:xfrm>
            <a:off x="677333" y="1341119"/>
            <a:ext cx="2963868" cy="3951825"/>
          </a:xfrm>
          <a:prstGeom prst="rect">
            <a:avLst/>
          </a:prstGeom>
        </p:spPr>
      </p:pic>
      <p:sp>
        <p:nvSpPr>
          <p:cNvPr id="23" name="Unvan 1">
            <a:extLst>
              <a:ext uri="{FF2B5EF4-FFF2-40B4-BE49-F238E27FC236}">
                <a16:creationId xmlns:a16="http://schemas.microsoft.com/office/drawing/2014/main" id="{53153842-439F-433D-9171-6F1D96782BD8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Two part glue is used</a:t>
            </a:r>
            <a:r>
              <a:rPr lang="tr-TR" sz="1700" dirty="0">
                <a:solidFill>
                  <a:schemeClr val="tx1"/>
                </a:solidFill>
              </a:rPr>
              <a:t> </a:t>
            </a:r>
            <a:r>
              <a:rPr lang="en-US" sz="1700" dirty="0">
                <a:solidFill>
                  <a:schemeClr val="tx1"/>
                </a:solidFill>
              </a:rPr>
              <a:t>for attaching parts.</a:t>
            </a:r>
            <a:endParaRPr lang="tr-TR" sz="170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Glass fiber pipe is added.</a:t>
            </a:r>
          </a:p>
        </p:txBody>
      </p:sp>
    </p:spTree>
    <p:extLst>
      <p:ext uri="{BB962C8B-B14F-4D97-AF65-F5344CB8AC3E}">
        <p14:creationId xmlns:p14="http://schemas.microsoft.com/office/powerpoint/2010/main" val="1826629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6924-F63E-0C7D-FF3A-179D2C63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39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Changes in the design of V-Tail </a:t>
            </a:r>
            <a:endParaRPr lang="tr-T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239E8-D383-B82C-A8D1-5CA724CB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3" y="1233556"/>
            <a:ext cx="3174521" cy="238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E63D4-F77F-6FC3-33FC-924CBC0A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0432"/>
            <a:ext cx="3542581" cy="2003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61E90-9274-2850-E5F2-1EC745E0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5840">
            <a:off x="3895094" y="3851554"/>
            <a:ext cx="3750406" cy="2419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25FD66-F467-4A2B-3485-B1CD4144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51" y="1278558"/>
            <a:ext cx="3569585" cy="23406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F1470-44F4-AEFB-6DB6-663883291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42" y="4405082"/>
            <a:ext cx="2228697" cy="16758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2E4CB5-81C4-4F73-4378-10E00A11DA47}"/>
              </a:ext>
            </a:extLst>
          </p:cNvPr>
          <p:cNvCxnSpPr>
            <a:endCxn id="15" idx="1"/>
          </p:cNvCxnSpPr>
          <p:nvPr/>
        </p:nvCxnSpPr>
        <p:spPr>
          <a:xfrm>
            <a:off x="3441940" y="2448878"/>
            <a:ext cx="6902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B1954F-6842-71CC-77C9-F935F1A30D85}"/>
              </a:ext>
            </a:extLst>
          </p:cNvPr>
          <p:cNvCxnSpPr/>
          <p:nvPr/>
        </p:nvCxnSpPr>
        <p:spPr>
          <a:xfrm>
            <a:off x="3278038" y="5192173"/>
            <a:ext cx="854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94C8A-3AE7-BB90-5D7A-E4A9C30ACBFC}"/>
              </a:ext>
            </a:extLst>
          </p:cNvPr>
          <p:cNvSpPr/>
          <p:nvPr/>
        </p:nvSpPr>
        <p:spPr>
          <a:xfrm>
            <a:off x="4330460" y="5037826"/>
            <a:ext cx="1095821" cy="992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9C9AF9-FA52-96BC-DB70-D689DA7D21B0}"/>
              </a:ext>
            </a:extLst>
          </p:cNvPr>
          <p:cNvCxnSpPr>
            <a:cxnSpLocks/>
          </p:cNvCxnSpPr>
          <p:nvPr/>
        </p:nvCxnSpPr>
        <p:spPr>
          <a:xfrm flipV="1">
            <a:off x="5426281" y="4891177"/>
            <a:ext cx="4554481" cy="595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22F239-68C5-A735-AD27-91B586996B9D}"/>
              </a:ext>
            </a:extLst>
          </p:cNvPr>
          <p:cNvSpPr txBox="1"/>
          <p:nvPr/>
        </p:nvSpPr>
        <p:spPr>
          <a:xfrm>
            <a:off x="7468536" y="197788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adhesion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Ease</a:t>
            </a:r>
            <a:r>
              <a:rPr lang="tr-TR" dirty="0"/>
              <a:t> of </a:t>
            </a:r>
            <a:r>
              <a:rPr lang="tr-TR" dirty="0" err="1"/>
              <a:t>printing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6568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3C82-1CD7-784C-77D7-FFE99F42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409"/>
            <a:ext cx="4335852" cy="3107428"/>
          </a:xfrm>
          <a:prstGeom prst="rect">
            <a:avLst/>
          </a:prstGeom>
        </p:spPr>
      </p:pic>
      <p:pic>
        <p:nvPicPr>
          <p:cNvPr id="7" name="Picture 6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52D9E3A3-D203-3BF8-5F41-6B9CCD6E7C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65" y="2490003"/>
            <a:ext cx="2818798" cy="375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97FBE-2B53-378D-EE72-BABFC763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563" y="2921000"/>
            <a:ext cx="4571437" cy="3214837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D51D7FC2-CA4D-4E88-CC53-7F1E3E41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58" y="609600"/>
            <a:ext cx="8596312" cy="1320800"/>
          </a:xfrm>
        </p:spPr>
        <p:txBody>
          <a:bodyPr/>
          <a:lstStyle/>
          <a:p>
            <a:pPr algn="ctr"/>
            <a:r>
              <a:rPr lang="en-US" dirty="0"/>
              <a:t>Assembly of V-Tail</a:t>
            </a:r>
          </a:p>
        </p:txBody>
      </p:sp>
    </p:spTree>
    <p:extLst>
      <p:ext uri="{BB962C8B-B14F-4D97-AF65-F5344CB8AC3E}">
        <p14:creationId xmlns:p14="http://schemas.microsoft.com/office/powerpoint/2010/main" val="3640521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B218-4384-9F28-A192-8373328C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37" y="210152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Assembly of Fuselage</a:t>
            </a:r>
            <a:endParaRPr lang="tr-TR" dirty="0"/>
          </a:p>
        </p:txBody>
      </p:sp>
      <p:pic>
        <p:nvPicPr>
          <p:cNvPr id="5" name="Content Placeholder 4" descr="A plastic object on a table&#10;&#10;AI-generated content may be incorrect.">
            <a:extLst>
              <a:ext uri="{FF2B5EF4-FFF2-40B4-BE49-F238E27FC236}">
                <a16:creationId xmlns:a16="http://schemas.microsoft.com/office/drawing/2014/main" id="{24E17108-4C23-40F6-6CB2-A4A3F3637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2" b="11336"/>
          <a:stretch/>
        </p:blipFill>
        <p:spPr>
          <a:xfrm>
            <a:off x="1260048" y="1227123"/>
            <a:ext cx="3428999" cy="5453612"/>
          </a:xfrm>
        </p:spPr>
      </p:pic>
      <p:pic>
        <p:nvPicPr>
          <p:cNvPr id="7" name="Picture 6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EA74E002-2BA6-20F0-2CB8-EAC78C148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1933" r="3791" b="5157"/>
          <a:stretch/>
        </p:blipFill>
        <p:spPr>
          <a:xfrm>
            <a:off x="7502955" y="1198380"/>
            <a:ext cx="3052413" cy="548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39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2A77410-21AB-1812-A3CC-A615B2E0D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Further</a:t>
            </a:r>
            <a:r>
              <a:rPr lang="en-US" dirty="0"/>
              <a:t>m</a:t>
            </a:r>
            <a:r>
              <a:rPr lang="tr-TR" dirty="0" err="1"/>
              <a:t>ore</a:t>
            </a:r>
            <a:r>
              <a:rPr lang="en-US" dirty="0"/>
              <a:t>: 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C2C6611-3960-F23F-7896-93E0D810C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78820"/>
            <a:ext cx="8596668" cy="3880773"/>
          </a:xfrm>
        </p:spPr>
        <p:txBody>
          <a:bodyPr/>
          <a:lstStyle/>
          <a:p>
            <a:r>
              <a:rPr lang="tr-TR" dirty="0"/>
              <a:t>Aircraft </a:t>
            </a:r>
            <a:r>
              <a:rPr lang="tr-TR" dirty="0" err="1"/>
              <a:t>assembly</a:t>
            </a:r>
            <a:endParaRPr lang="tr-TR" dirty="0"/>
          </a:p>
          <a:p>
            <a:r>
              <a:rPr lang="tr-TR" dirty="0" err="1"/>
              <a:t>Electronics</a:t>
            </a:r>
            <a:r>
              <a:rPr lang="tr-TR" dirty="0"/>
              <a:t> </a:t>
            </a:r>
            <a:r>
              <a:rPr lang="tr-TR" dirty="0" err="1"/>
              <a:t>wiring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connections</a:t>
            </a:r>
            <a:endParaRPr lang="tr-TR" dirty="0"/>
          </a:p>
          <a:p>
            <a:r>
              <a:rPr lang="tr-TR" dirty="0"/>
              <a:t>Software </a:t>
            </a:r>
            <a:r>
              <a:rPr lang="tr-TR" dirty="0" err="1"/>
              <a:t>configuration</a:t>
            </a:r>
            <a:endParaRPr lang="tr-TR" dirty="0"/>
          </a:p>
          <a:p>
            <a:r>
              <a:rPr lang="tr-TR" dirty="0"/>
              <a:t>Test </a:t>
            </a:r>
            <a:r>
              <a:rPr lang="tr-TR" dirty="0" err="1"/>
              <a:t>flights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17364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B4BC9-06D2-5588-0F6A-52693C57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</a:t>
            </a:r>
            <a:br>
              <a:rPr lang="en-US" dirty="0"/>
            </a:br>
            <a:r>
              <a:rPr lang="en-US" dirty="0"/>
              <a:t>                      What is VTOL?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F391F-8BAA-78D5-C48B-AF17E860D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en-GB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VTOL is a type of aircraft that can take off and land vertically and also perform forward flight like a fixed wing.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-The Types of fixed-wing VTOLs : </a:t>
            </a:r>
          </a:p>
          <a:p>
            <a:r>
              <a:rPr lang="en-US" b="1" dirty="0"/>
              <a:t>	Quad-in-Plane VTOL drones</a:t>
            </a:r>
          </a:p>
          <a:p>
            <a:r>
              <a:rPr lang="en-US" b="1" dirty="0"/>
              <a:t>  Tail</a:t>
            </a:r>
            <a:r>
              <a:rPr lang="tr-TR" b="1" dirty="0"/>
              <a:t>-</a:t>
            </a:r>
            <a:r>
              <a:rPr lang="en-US" b="1" dirty="0"/>
              <a:t>sitter VTOL drones</a:t>
            </a:r>
          </a:p>
          <a:p>
            <a:r>
              <a:rPr lang="en-US" b="1" dirty="0"/>
              <a:t>  Tiltrotor VTOL drones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	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39423-80A9-2CFF-E873-902DB5E64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02" b="-1397"/>
          <a:stretch/>
        </p:blipFill>
        <p:spPr>
          <a:xfrm>
            <a:off x="4508637" y="2707443"/>
            <a:ext cx="2565932" cy="1775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9A54B3-DA19-8ED3-A3B7-C2FB8B745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16" y="4597139"/>
            <a:ext cx="3494971" cy="214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A3A78-99B0-B2FC-FAD4-EBC350784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668" y="4711021"/>
            <a:ext cx="2717995" cy="19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65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dirty="0"/>
              <a:t>Cost analysis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28467A4-F784-4B50-BBF0-40AD62A3B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750" r="485" b="-1099"/>
          <a:stretch/>
        </p:blipFill>
        <p:spPr>
          <a:xfrm>
            <a:off x="677334" y="2047679"/>
            <a:ext cx="8781976" cy="276264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840509" y="5218545"/>
            <a:ext cx="898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The cost was calculated ~22000₺ at the first Semester.</a:t>
            </a:r>
          </a:p>
          <a:p>
            <a:r>
              <a:rPr lang="tr-TR"/>
              <a:t>It is managed to reduce cost</a:t>
            </a:r>
            <a:r>
              <a:rPr lang="en-GB"/>
              <a:t> by 30% after detailed market research.</a:t>
            </a:r>
          </a:p>
        </p:txBody>
      </p:sp>
    </p:spTree>
    <p:extLst>
      <p:ext uri="{BB962C8B-B14F-4D97-AF65-F5344CB8AC3E}">
        <p14:creationId xmlns:p14="http://schemas.microsoft.com/office/powerpoint/2010/main" val="3178997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A1A0-584F-5C13-2587-44B59DA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Problem Definition and </a:t>
            </a:r>
            <a:r>
              <a:rPr lang="en-US" dirty="0"/>
              <a:t>Functional Requirements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aim of the project is to design a fixed wing vtol which can perform transition from hover flight to forward flight by using tilt-rotor mechanism. The aircraft should also follow the functional requirements given below.</a:t>
                </a:r>
                <a:endParaRPr lang="en-GB" dirty="0">
                  <a:latin typeface="+mj-lt"/>
                </a:endParaRPr>
              </a:p>
              <a:p>
                <a:r>
                  <a:rPr lang="en-GB" dirty="0">
                    <a:latin typeface="+mj-lt"/>
                  </a:rPr>
                  <a:t>Semi-Autonomous Flight   </a:t>
                </a:r>
              </a:p>
              <a:p>
                <a:r>
                  <a:rPr lang="en-GB" dirty="0">
                    <a:latin typeface="+mj-lt"/>
                  </a:rPr>
                  <a:t>Tilt Rotor mechanism   </a:t>
                </a:r>
              </a:p>
              <a:p>
                <a:pPr lvl="0"/>
                <a:r>
                  <a:rPr lang="en-GB" dirty="0"/>
                  <a:t>Wing-Span: 1000-1500mm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GB" dirty="0"/>
                  <a:t>]</a:t>
                </a:r>
                <a:endParaRPr lang="en-GB" dirty="0">
                  <a:latin typeface="+mj-lt"/>
                </a:endParaRP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Stall Speed: 8-10m/s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𝑆𝑡𝑎𝑙𝑙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Cruise Speed: 10-13m/s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𝐶𝑟𝑢𝑖𝑠𝑒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Take-off Weight: 1000-2000gr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18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</m:t>
                        </m:r>
                      </m:sub>
                    </m:sSub>
                  </m:oMath>
                </a14:m>
                <a:r>
                  <a:rPr lang="en-GB" sz="18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GB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Mostly 3D Printed Manufacturing</a:t>
                </a:r>
                <a:endParaRPr lang="en-GB" sz="1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67" t="-942" r="-99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A640FEB-9083-5838-FFD9-A17C0DCA1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983" y="3165544"/>
            <a:ext cx="7265870" cy="35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7271435-71F9-6E50-6BB6-5D2F07F2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2" y="-162234"/>
            <a:ext cx="5460058" cy="344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38480-C7B1-4B32-B262-B9068DF9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78" y="241872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dirty="0"/>
              <a:t>Tilting Mechanism: </a:t>
            </a:r>
            <a:endParaRPr lang="tr-TR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C7888-F24C-9173-995A-F375AA90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0"/>
            <a:ext cx="4660900" cy="26001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627800A-7D2B-E9A6-23FE-A17C7828953F}"/>
              </a:ext>
            </a:extLst>
          </p:cNvPr>
          <p:cNvSpPr/>
          <p:nvPr/>
        </p:nvSpPr>
        <p:spPr>
          <a:xfrm rot="550706">
            <a:off x="9163571" y="1919837"/>
            <a:ext cx="911382" cy="29773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79EBEB-C629-8B67-B61C-1BD6A8E6EA6F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491472" y="2215662"/>
            <a:ext cx="104045" cy="433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53059-D854-EF3A-C77A-AA4BB268456E}"/>
              </a:ext>
            </a:extLst>
          </p:cNvPr>
          <p:cNvCxnSpPr>
            <a:cxnSpLocks/>
          </p:cNvCxnSpPr>
          <p:nvPr/>
        </p:nvCxnSpPr>
        <p:spPr>
          <a:xfrm flipV="1">
            <a:off x="7986582" y="1298448"/>
            <a:ext cx="1751778" cy="133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0BDCA-7145-FAFB-CC08-A18017831D55}"/>
              </a:ext>
            </a:extLst>
          </p:cNvPr>
          <p:cNvSpPr/>
          <p:nvPr/>
        </p:nvSpPr>
        <p:spPr>
          <a:xfrm>
            <a:off x="2935224" y="1031097"/>
            <a:ext cx="1408176" cy="9356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6A6BE-1EBB-7BFB-D673-A3C15BE3E200}"/>
              </a:ext>
            </a:extLst>
          </p:cNvPr>
          <p:cNvSpPr txBox="1"/>
          <p:nvPr/>
        </p:nvSpPr>
        <p:spPr>
          <a:xfrm>
            <a:off x="7195847" y="2619248"/>
            <a:ext cx="322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Brushless           Servo Motor</a:t>
            </a:r>
          </a:p>
          <a:p>
            <a:r>
              <a:rPr lang="en-US" dirty="0"/>
              <a:t>  Motor               </a:t>
            </a:r>
            <a:endParaRPr lang="tr-TR" dirty="0"/>
          </a:p>
        </p:txBody>
      </p:sp>
      <p:pic>
        <p:nvPicPr>
          <p:cNvPr id="25" name="Picture 24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B07DCDB3-354C-65E7-65AF-3AB2BE47B92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/>
          <a:stretch/>
        </p:blipFill>
        <p:spPr>
          <a:xfrm rot="5400000">
            <a:off x="9554028" y="4214406"/>
            <a:ext cx="2157983" cy="3129205"/>
          </a:xfrm>
          <a:prstGeom prst="rect">
            <a:avLst/>
          </a:prstGeom>
        </p:spPr>
      </p:pic>
      <p:pic>
        <p:nvPicPr>
          <p:cNvPr id="31" name="Picture 30" descr="A broken white object on a wood surface&#10;&#10;AI-generated content may be incorrect.">
            <a:extLst>
              <a:ext uri="{FF2B5EF4-FFF2-40B4-BE49-F238E27FC236}">
                <a16:creationId xmlns:a16="http://schemas.microsoft.com/office/drawing/2014/main" id="{9A44D69E-D4E3-D34F-806C-875F90DE0D9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r="23200"/>
          <a:stretch/>
        </p:blipFill>
        <p:spPr>
          <a:xfrm rot="16200000">
            <a:off x="4682855" y="3392126"/>
            <a:ext cx="2157983" cy="4773764"/>
          </a:xfrm>
          <a:prstGeom prst="rect">
            <a:avLst/>
          </a:prstGeom>
        </p:spPr>
      </p:pic>
      <p:pic>
        <p:nvPicPr>
          <p:cNvPr id="33" name="Picture 32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C89ABFBF-8B33-757E-8030-ACC8AC82AB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443" y="4340352"/>
            <a:ext cx="2157984" cy="287731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139E6CA-DCA9-0EC8-486C-76CFB5AA8F27}"/>
              </a:ext>
            </a:extLst>
          </p:cNvPr>
          <p:cNvSpPr txBox="1">
            <a:spLocks/>
          </p:cNvSpPr>
          <p:nvPr/>
        </p:nvSpPr>
        <p:spPr>
          <a:xfrm>
            <a:off x="2948281" y="347083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/>
              <a:t>Mostly 3D Printed Manufacturing: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  <a:endParaRPr lang="tr-TR" sz="2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42FA0-6E51-8844-08AD-82EF677BAC67}"/>
              </a:ext>
            </a:extLst>
          </p:cNvPr>
          <p:cNvSpPr txBox="1"/>
          <p:nvPr/>
        </p:nvSpPr>
        <p:spPr>
          <a:xfrm>
            <a:off x="449770" y="4081018"/>
            <a:ext cx="1867819" cy="1143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Fuselage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D629C5-60B4-46E1-F7BC-886BBA63C960}"/>
              </a:ext>
            </a:extLst>
          </p:cNvPr>
          <p:cNvSpPr txBox="1"/>
          <p:nvPr/>
        </p:nvSpPr>
        <p:spPr>
          <a:xfrm>
            <a:off x="5172456" y="4056792"/>
            <a:ext cx="1385892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GB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Wing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725A3-19E7-DF7A-9E88-385F8333AC9D}"/>
              </a:ext>
            </a:extLst>
          </p:cNvPr>
          <p:cNvSpPr txBox="1"/>
          <p:nvPr/>
        </p:nvSpPr>
        <p:spPr>
          <a:xfrm>
            <a:off x="9699109" y="4073723"/>
            <a:ext cx="1250792" cy="10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tr-TR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V-Tail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07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A1C6-DBCE-2F20-BAE9-57AB9C623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A0EB6-6014-1856-F1FB-C0C3CED0A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039" y="1564634"/>
            <a:ext cx="5882988" cy="1804776"/>
          </a:xfrm>
        </p:spPr>
        <p:txBody>
          <a:bodyPr/>
          <a:lstStyle/>
          <a:p>
            <a:r>
              <a:rPr lang="en-US" dirty="0"/>
              <a:t>Wingspan      :   from 1000-1500mm  to  1640 mm</a:t>
            </a:r>
          </a:p>
          <a:p>
            <a:r>
              <a:rPr lang="en-US" dirty="0"/>
              <a:t>Cruise speed :   from 10-13m/s  to  14m/s</a:t>
            </a:r>
          </a:p>
          <a:p>
            <a:r>
              <a:rPr lang="en-US" dirty="0"/>
              <a:t>Stall speed    :   from 8-10m/s   to   11m/s</a:t>
            </a:r>
          </a:p>
          <a:p>
            <a:r>
              <a:rPr lang="en-US" dirty="0"/>
              <a:t>Take-off Weight: from 1000-2000gr  to </a:t>
            </a:r>
            <a:r>
              <a:rPr lang="en-US" sz="2000" dirty="0"/>
              <a:t>~</a:t>
            </a:r>
            <a:r>
              <a:rPr lang="en-US" dirty="0"/>
              <a:t>2200gr </a:t>
            </a:r>
          </a:p>
          <a:p>
            <a:endParaRPr lang="tr-TR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0C5811-8B41-7E1D-E8D4-68F2D7705BAD}"/>
              </a:ext>
            </a:extLst>
          </p:cNvPr>
          <p:cNvSpPr txBox="1">
            <a:spLocks/>
          </p:cNvSpPr>
          <p:nvPr/>
        </p:nvSpPr>
        <p:spPr>
          <a:xfrm>
            <a:off x="452039" y="31681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Changes in Functional Requirements </a:t>
            </a:r>
            <a:endParaRPr lang="tr-T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6E2FE3-87C6-6CB6-AED9-71BB31FB90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7168"/>
          <a:stretch/>
        </p:blipFill>
        <p:spPr>
          <a:xfrm>
            <a:off x="0" y="3540939"/>
            <a:ext cx="8668512" cy="331706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BB18246-01E5-BF9E-57F8-F56D2263B2B1}"/>
              </a:ext>
            </a:extLst>
          </p:cNvPr>
          <p:cNvSpPr txBox="1">
            <a:spLocks/>
          </p:cNvSpPr>
          <p:nvPr/>
        </p:nvSpPr>
        <p:spPr>
          <a:xfrm>
            <a:off x="452039" y="735224"/>
            <a:ext cx="5882988" cy="1804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89A15E-9A4B-BAE5-6605-489781954782}"/>
              </a:ext>
            </a:extLst>
          </p:cNvPr>
          <p:cNvCxnSpPr/>
          <p:nvPr/>
        </p:nvCxnSpPr>
        <p:spPr>
          <a:xfrm>
            <a:off x="677334" y="4526280"/>
            <a:ext cx="733281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E248D9-4045-0C8E-A137-A0EFAEC509A9}"/>
              </a:ext>
            </a:extLst>
          </p:cNvPr>
          <p:cNvSpPr txBox="1"/>
          <p:nvPr/>
        </p:nvSpPr>
        <p:spPr>
          <a:xfrm>
            <a:off x="8010144" y="4295447"/>
            <a:ext cx="1710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92D050"/>
                </a:solidFill>
              </a:rPr>
              <a:t>1640 mm</a:t>
            </a:r>
            <a:endParaRPr lang="tr-TR" sz="2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170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06724" y="147587"/>
            <a:ext cx="8596668" cy="731520"/>
          </a:xfrm>
        </p:spPr>
        <p:txBody>
          <a:bodyPr/>
          <a:lstStyle/>
          <a:p>
            <a:pPr algn="ctr"/>
            <a:r>
              <a:rPr lang="en-US" dirty="0"/>
              <a:t>Gannt Chard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C6C4B4A-1696-48CC-845E-25B8594E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" y="1285810"/>
            <a:ext cx="8373241" cy="42863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DB5E25-588C-B487-B4EC-EBB2D3364C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033" r="13924"/>
          <a:stretch/>
        </p:blipFill>
        <p:spPr>
          <a:xfrm>
            <a:off x="8373284" y="2087068"/>
            <a:ext cx="3818716" cy="24922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0EAD-F47F-5485-FD3B-7724B7F4E6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284" y="4474722"/>
            <a:ext cx="3820058" cy="241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77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Parts of the Wing Section</a:t>
            </a:r>
            <a:endParaRPr lang="en-GB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/>
          <a:stretch/>
        </p:blipFill>
        <p:spPr>
          <a:xfrm>
            <a:off x="313509" y="1560948"/>
            <a:ext cx="8456022" cy="3508946"/>
          </a:xfrm>
        </p:spPr>
      </p:pic>
      <p:sp>
        <p:nvSpPr>
          <p:cNvPr id="6" name="Metin kutusu 5"/>
          <p:cNvSpPr txBox="1"/>
          <p:nvPr/>
        </p:nvSpPr>
        <p:spPr>
          <a:xfrm>
            <a:off x="566058" y="5233852"/>
            <a:ext cx="5912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/>
              <a:t>There are 7 sections to be 3D Printed for each wing</a:t>
            </a:r>
          </a:p>
          <a:p>
            <a:r>
              <a:rPr lang="tr-TR"/>
              <a:t>They were cutted from the final design </a:t>
            </a:r>
          </a:p>
          <a:p>
            <a:r>
              <a:rPr lang="tr-TR"/>
              <a:t>N</a:t>
            </a:r>
            <a:r>
              <a:rPr lang="en-GB"/>
              <a:t>ecessary updates have been made </a:t>
            </a:r>
            <a:r>
              <a:rPr lang="tr-TR"/>
              <a:t>at</a:t>
            </a:r>
            <a:r>
              <a:rPr lang="en-GB"/>
              <a:t> the merge zones</a:t>
            </a:r>
          </a:p>
        </p:txBody>
      </p:sp>
    </p:spTree>
    <p:extLst>
      <p:ext uri="{BB962C8B-B14F-4D97-AF65-F5344CB8AC3E}">
        <p14:creationId xmlns:p14="http://schemas.microsoft.com/office/powerpoint/2010/main" val="322542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34081" r="24638" b="34283"/>
          <a:stretch/>
        </p:blipFill>
        <p:spPr>
          <a:xfrm>
            <a:off x="357051" y="705394"/>
            <a:ext cx="9074332" cy="3187337"/>
          </a:xfrm>
        </p:spPr>
      </p:pic>
      <p:sp>
        <p:nvSpPr>
          <p:cNvPr id="5" name="Metin kutusu 4"/>
          <p:cNvSpPr txBox="1"/>
          <p:nvPr/>
        </p:nvSpPr>
        <p:spPr>
          <a:xfrm>
            <a:off x="357051" y="4336869"/>
            <a:ext cx="896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/>
              <a:t>Snap-Joint connection tabs are indicated as </a:t>
            </a:r>
            <a:r>
              <a:rPr lang="tr-TR">
                <a:solidFill>
                  <a:srgbClr val="BAB249"/>
                </a:solidFill>
              </a:rPr>
              <a:t>yellow</a:t>
            </a:r>
            <a:r>
              <a:rPr lang="tr-TR"/>
              <a:t>. </a:t>
            </a:r>
          </a:p>
          <a:p>
            <a:r>
              <a:rPr lang="tr-TR"/>
              <a:t>-Creates larger surface areas for adhesives</a:t>
            </a:r>
          </a:p>
          <a:p>
            <a:r>
              <a:rPr lang="tr-TR"/>
              <a:t>-Prevents collapse of walls at connectios</a:t>
            </a:r>
          </a:p>
          <a:p>
            <a:r>
              <a:rPr lang="tr-TR"/>
              <a:t>Pin holes are indicated as </a:t>
            </a:r>
            <a:r>
              <a:rPr lang="tr-TR">
                <a:solidFill>
                  <a:srgbClr val="C34136"/>
                </a:solidFill>
              </a:rPr>
              <a:t>red</a:t>
            </a:r>
            <a:r>
              <a:rPr lang="tr-TR"/>
              <a:t>.</a:t>
            </a:r>
          </a:p>
          <a:p>
            <a:r>
              <a:rPr lang="tr-TR"/>
              <a:t>-They are designed to fit 1.75mm filament pins</a:t>
            </a:r>
          </a:p>
          <a:p>
            <a:r>
              <a:rPr lang="tr-TR"/>
              <a:t>-S</a:t>
            </a:r>
            <a:r>
              <a:rPr lang="en-GB"/>
              <a:t>implifies alignment and creates strong attachment points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7410993" y="3307956"/>
            <a:ext cx="1907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1600"/>
              <a:t>Aileron Connection Lugs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916778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Yer Tutucusu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9" b="8479"/>
          <a:stretch>
            <a:fillRect/>
          </a:stretch>
        </p:blipFill>
        <p:spPr/>
      </p:pic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677334" y="4606834"/>
            <a:ext cx="8596667" cy="1434528"/>
          </a:xfrm>
        </p:spPr>
        <p:txBody>
          <a:bodyPr/>
          <a:lstStyle/>
          <a:p>
            <a:r>
              <a:rPr lang="tr-TR" sz="1400"/>
              <a:t>It is designed a cavity and cap for servo controller.</a:t>
            </a:r>
          </a:p>
          <a:p>
            <a:r>
              <a:rPr lang="tr-TR" sz="1400"/>
              <a:t>It </a:t>
            </a:r>
            <a:r>
              <a:rPr lang="en-GB" sz="1400"/>
              <a:t>prevents the servo from being exposed</a:t>
            </a:r>
            <a:r>
              <a:rPr lang="tr-TR" sz="1400"/>
              <a:t> and reduces surface distortion. (Reduce Drag)</a:t>
            </a:r>
          </a:p>
          <a:p>
            <a:r>
              <a:rPr lang="tr-TR" sz="1400"/>
              <a:t>It </a:t>
            </a:r>
            <a:r>
              <a:rPr lang="en-GB" sz="1400"/>
              <a:t>creates an accessible workspace for operations such as servo replacement</a:t>
            </a:r>
            <a:r>
              <a:rPr lang="tr-TR" sz="1400"/>
              <a:t>.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020954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542</Words>
  <Application>Microsoft Office PowerPoint</Application>
  <PresentationFormat>Geniş ekran</PresentationFormat>
  <Paragraphs>116</Paragraphs>
  <Slides>20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 Math</vt:lpstr>
      <vt:lpstr>Times New Roman</vt:lpstr>
      <vt:lpstr>Trebuchet MS</vt:lpstr>
      <vt:lpstr>Wingdings 3</vt:lpstr>
      <vt:lpstr>Facet</vt:lpstr>
      <vt:lpstr>Vertical Take-off Landing   (VTOL)  Aircraft</vt:lpstr>
      <vt:lpstr>                                           What is VTOL? </vt:lpstr>
      <vt:lpstr>Problem Definition and Functional Requirements :</vt:lpstr>
      <vt:lpstr>Tilting Mechanism: </vt:lpstr>
      <vt:lpstr>  </vt:lpstr>
      <vt:lpstr>Gannt Chard</vt:lpstr>
      <vt:lpstr>Parts of the Wing Section</vt:lpstr>
      <vt:lpstr>PowerPoint Sunusu</vt:lpstr>
      <vt:lpstr>PowerPoint Sunusu</vt:lpstr>
      <vt:lpstr>Ender 3-S1 and Prusha Slicer is chosen as printing instruments</vt:lpstr>
      <vt:lpstr>Printing Times of the parts</vt:lpstr>
      <vt:lpstr>PowerPoint Sunusu</vt:lpstr>
      <vt:lpstr>                   Manufacturing of Fuselage</vt:lpstr>
      <vt:lpstr>Assembly of Wing</vt:lpstr>
      <vt:lpstr>Assembly of Wing</vt:lpstr>
      <vt:lpstr>Changes in the design of V-Tail </vt:lpstr>
      <vt:lpstr>Assembly of V-Tail</vt:lpstr>
      <vt:lpstr>Assembly of Fuselage</vt:lpstr>
      <vt:lpstr>Furthermore: </vt:lpstr>
      <vt:lpstr>Cost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VTOL </dc:title>
  <dc:creator>Guest User</dc:creator>
  <cp:lastModifiedBy>ronaldinho424</cp:lastModifiedBy>
  <cp:revision>51</cp:revision>
  <dcterms:created xsi:type="dcterms:W3CDTF">2024-11-18T14:49:56Z</dcterms:created>
  <dcterms:modified xsi:type="dcterms:W3CDTF">2025-05-08T20:07:48Z</dcterms:modified>
</cp:coreProperties>
</file>